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5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55" autoAdjust="0"/>
    <p:restoredTop sz="99856" autoAdjust="0"/>
  </p:normalViewPr>
  <p:slideViewPr>
    <p:cSldViewPr snapToGrid="0" snapToObjects="1">
      <p:cViewPr varScale="1">
        <p:scale>
          <a:sx n="74" d="100"/>
          <a:sy n="74" d="100"/>
        </p:scale>
        <p:origin x="726" y="72"/>
      </p:cViewPr>
      <p:guideLst>
        <p:guide orient="horz" pos="2160"/>
        <p:guide pos="354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CEA62114-CBA8-5E4C-AE93-072F0B73BBC9}" type="datetimeFigureOut">
              <a:rPr lang="en-US" smtClean="0"/>
              <a:t>12/5/2016</a:t>
            </a:fld>
            <a:endParaRPr lang="en-US" dirty="0"/>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E2535702-F71B-7A46-A53B-8B96FB3BDCA5}" type="slidenum">
              <a:rPr lang="en-US" smtClean="0"/>
              <a:t>‹#›</a:t>
            </a:fld>
            <a:endParaRPr lang="en-US" dirty="0"/>
          </a:p>
        </p:txBody>
      </p:sp>
    </p:spTree>
    <p:extLst>
      <p:ext uri="{BB962C8B-B14F-4D97-AF65-F5344CB8AC3E}">
        <p14:creationId xmlns:p14="http://schemas.microsoft.com/office/powerpoint/2010/main" val="1260725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University of Arkansas for Medical Sciences began using ApplicationXtender as a way to eliminate vast quantities of paper so that staff independent of their location would have access to the information.  The first department that benefited from ApplicationXtender was HR. The use of ApplicationXtender soon spread to 300 UAMS departments involving  400 and more applications. </a:t>
            </a:r>
          </a:p>
          <a:p>
            <a:endParaRPr lang="en-US" baseline="0" dirty="0"/>
          </a:p>
          <a:p>
            <a:r>
              <a:rPr lang="en-US" baseline="0" dirty="0"/>
              <a:t>Average reduction in backlog = (8 – 2) / 8 = 75%</a:t>
            </a:r>
            <a:endParaRPr lang="en-US" dirty="0"/>
          </a:p>
        </p:txBody>
      </p:sp>
    </p:spTree>
    <p:extLst>
      <p:ext uri="{BB962C8B-B14F-4D97-AF65-F5344CB8AC3E}">
        <p14:creationId xmlns:p14="http://schemas.microsoft.com/office/powerpoint/2010/main" val="1708405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853594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528768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51957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ck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788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29854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062216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63727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18959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38343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195009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36376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3AD148-CF42-0948-8208-82AA8BCB8DF8}" type="datetimeFigureOut">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018AE1-D463-1641-97D8-C7F21B60CE34}" type="slidenum">
              <a:rPr lang="en-US" smtClean="0"/>
              <a:t>‹#›</a:t>
            </a:fld>
            <a:endParaRPr lang="en-US" dirty="0"/>
          </a:p>
        </p:txBody>
      </p:sp>
    </p:spTree>
    <p:extLst>
      <p:ext uri="{BB962C8B-B14F-4D97-AF65-F5344CB8AC3E}">
        <p14:creationId xmlns:p14="http://schemas.microsoft.com/office/powerpoint/2010/main" val="2071677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AD148-CF42-0948-8208-82AA8BCB8DF8}" type="datetimeFigureOut">
              <a:rPr lang="en-US" smtClean="0"/>
              <a:t>12/5/2016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18AE1-D463-1641-97D8-C7F21B60CE34}" type="slidenum">
              <a:rPr lang="en-US" smtClean="0"/>
              <a:t>‹#›</a:t>
            </a:fld>
            <a:endParaRPr lang="en-US" dirty="0"/>
          </a:p>
        </p:txBody>
      </p:sp>
    </p:spTree>
    <p:extLst>
      <p:ext uri="{BB962C8B-B14F-4D97-AF65-F5344CB8AC3E}">
        <p14:creationId xmlns:p14="http://schemas.microsoft.com/office/powerpoint/2010/main" val="192408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image" Target="../media/image2.png"/><Relationship Id="rId12"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www.iscimaging.com/" TargetMode="External"/><Relationship Id="rId11" Type="http://schemas.openxmlformats.org/officeDocument/2006/relationships/image" Target="../media/image6.png"/><Relationship Id="rId5" Type="http://schemas.openxmlformats.org/officeDocument/2006/relationships/hyperlink" Target="http://www.emc.com/enterprise-content-management/applicationxtender/applicationxtender.htm" TargetMode="External"/><Relationship Id="rId10" Type="http://schemas.openxmlformats.org/officeDocument/2006/relationships/image" Target="../media/image5.png"/><Relationship Id="rId4" Type="http://schemas.microsoft.com/office/2007/relationships/hdphoto" Target="../media/hdphoto1.wdp"/><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Effect>
                      <a14:brightnessContrast bright="-40000" contrast="-40000"/>
                    </a14:imgEffect>
                  </a14:imgLayer>
                </a14:imgProps>
              </a:ext>
              <a:ext uri="{28A0092B-C50C-407E-A947-70E740481C1C}">
                <a14:useLocalDpi xmlns:a14="http://schemas.microsoft.com/office/drawing/2010/main" val="0"/>
              </a:ext>
            </a:extLst>
          </a:blip>
          <a:srcRect l="31592" r="34049"/>
          <a:stretch/>
        </p:blipFill>
        <p:spPr>
          <a:xfrm>
            <a:off x="-32905" y="0"/>
            <a:ext cx="5193334" cy="6858000"/>
          </a:xfrm>
          <a:prstGeom prst="rect">
            <a:avLst/>
          </a:prstGeom>
        </p:spPr>
      </p:pic>
      <p:sp>
        <p:nvSpPr>
          <p:cNvPr id="32" name="TextBox 31"/>
          <p:cNvSpPr txBox="1"/>
          <p:nvPr/>
        </p:nvSpPr>
        <p:spPr>
          <a:xfrm>
            <a:off x="5333811" y="431953"/>
            <a:ext cx="6648090" cy="953915"/>
          </a:xfrm>
          <a:prstGeom prst="rect">
            <a:avLst/>
          </a:prstGeom>
          <a:noFill/>
        </p:spPr>
        <p:txBody>
          <a:bodyPr wrap="square" rtlCol="0">
            <a:spAutoFit/>
          </a:bodyPr>
          <a:lstStyle/>
          <a:p>
            <a:pPr algn="ctr"/>
            <a:r>
              <a:rPr lang="en-US" sz="2933" b="1" dirty="0" smtClean="0">
                <a:solidFill>
                  <a:srgbClr val="2C95DD"/>
                </a:solidFill>
                <a:latin typeface="Franklin Gothic Book" panose="020B0503020102020204" pitchFamily="34" charset="0"/>
                <a:cs typeface="Open Sans Light"/>
              </a:rPr>
              <a:t>Document Management That’s Sweet </a:t>
            </a:r>
            <a:endParaRPr lang="en-US" sz="2933" b="1" dirty="0">
              <a:solidFill>
                <a:srgbClr val="2C95DD"/>
              </a:solidFill>
              <a:latin typeface="Franklin Gothic Book" panose="020B0503020102020204" pitchFamily="34" charset="0"/>
              <a:cs typeface="Open Sans Light"/>
            </a:endParaRPr>
          </a:p>
          <a:p>
            <a:pPr algn="ctr"/>
            <a:r>
              <a:rPr lang="en-US" sz="1333" dirty="0" smtClean="0">
                <a:solidFill>
                  <a:srgbClr val="2C95DD"/>
                </a:solidFill>
                <a:latin typeface="Franklin Gothic Book" panose="020B0503020102020204" pitchFamily="34" charset="0"/>
                <a:cs typeface="Open Sans Light"/>
              </a:rPr>
              <a:t>Dell EMC </a:t>
            </a:r>
            <a:r>
              <a:rPr lang="en-US" sz="1333" dirty="0" err="1">
                <a:solidFill>
                  <a:srgbClr val="2C95DD"/>
                </a:solidFill>
                <a:latin typeface="Franklin Gothic Book" panose="020B0503020102020204" pitchFamily="34" charset="0"/>
                <a:cs typeface="Open Sans Light"/>
              </a:rPr>
              <a:t>ApplicationXtender</a:t>
            </a:r>
            <a:r>
              <a:rPr lang="en-US" sz="1333" dirty="0">
                <a:solidFill>
                  <a:srgbClr val="2C95DD"/>
                </a:solidFill>
                <a:latin typeface="Franklin Gothic Book" panose="020B0503020102020204" pitchFamily="34" charset="0"/>
                <a:cs typeface="Open Sans Light"/>
              </a:rPr>
              <a:t> </a:t>
            </a:r>
            <a:r>
              <a:rPr lang="en-US" sz="1333" dirty="0" smtClean="0">
                <a:solidFill>
                  <a:srgbClr val="2C95DD"/>
                </a:solidFill>
                <a:latin typeface="Franklin Gothic Book" panose="020B0503020102020204" pitchFamily="34" charset="0"/>
                <a:cs typeface="Open Sans Light"/>
              </a:rPr>
              <a:t>helps one of the largest </a:t>
            </a:r>
            <a:r>
              <a:rPr lang="en-US" sz="1333" dirty="0" err="1" smtClean="0">
                <a:solidFill>
                  <a:srgbClr val="2C95DD"/>
                </a:solidFill>
                <a:latin typeface="Franklin Gothic Book" panose="020B0503020102020204" pitchFamily="34" charset="0"/>
                <a:cs typeface="Open Sans Light"/>
              </a:rPr>
              <a:t>sugarbeet</a:t>
            </a:r>
            <a:r>
              <a:rPr lang="en-US" sz="1333" dirty="0" smtClean="0">
                <a:solidFill>
                  <a:srgbClr val="2C95DD"/>
                </a:solidFill>
                <a:latin typeface="Franklin Gothic Book" panose="020B0503020102020204" pitchFamily="34" charset="0"/>
                <a:cs typeface="Open Sans Light"/>
              </a:rPr>
              <a:t> growers in the United States produce faster, more convenient document </a:t>
            </a:r>
            <a:r>
              <a:rPr lang="en-US" sz="1333" smtClean="0">
                <a:solidFill>
                  <a:srgbClr val="2C95DD"/>
                </a:solidFill>
                <a:latin typeface="Franklin Gothic Book" panose="020B0503020102020204" pitchFamily="34" charset="0"/>
                <a:cs typeface="Open Sans Light"/>
              </a:rPr>
              <a:t>access and retrieval</a:t>
            </a:r>
            <a:endParaRPr lang="en-US" sz="1333" dirty="0">
              <a:solidFill>
                <a:srgbClr val="FF0000"/>
              </a:solidFill>
              <a:latin typeface="Franklin Gothic Book" panose="020B0503020102020204" pitchFamily="34" charset="0"/>
              <a:cs typeface="Open Sans Light"/>
            </a:endParaRPr>
          </a:p>
        </p:txBody>
      </p:sp>
      <p:sp>
        <p:nvSpPr>
          <p:cNvPr id="10" name="Rectangle 9"/>
          <p:cNvSpPr/>
          <p:nvPr/>
        </p:nvSpPr>
        <p:spPr>
          <a:xfrm>
            <a:off x="1520968" y="3543233"/>
            <a:ext cx="3119369" cy="311916"/>
          </a:xfrm>
          <a:prstGeom prst="rect">
            <a:avLst/>
          </a:prstGeom>
          <a:no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nvGrpSpPr>
          <p:cNvPr id="17" name="Group 16"/>
          <p:cNvGrpSpPr/>
          <p:nvPr/>
        </p:nvGrpSpPr>
        <p:grpSpPr>
          <a:xfrm>
            <a:off x="5160428" y="1566652"/>
            <a:ext cx="7031223" cy="3505589"/>
            <a:chOff x="3708517" y="2676757"/>
            <a:chExt cx="5325837" cy="2447989"/>
          </a:xfrm>
        </p:grpSpPr>
        <p:grpSp>
          <p:nvGrpSpPr>
            <p:cNvPr id="13" name="Group 12"/>
            <p:cNvGrpSpPr/>
            <p:nvPr/>
          </p:nvGrpSpPr>
          <p:grpSpPr>
            <a:xfrm>
              <a:off x="3708517" y="2676757"/>
              <a:ext cx="5325837" cy="2447989"/>
              <a:chOff x="3818163" y="-82286"/>
              <a:chExt cx="5325837" cy="2447989"/>
            </a:xfrm>
          </p:grpSpPr>
          <p:sp>
            <p:nvSpPr>
              <p:cNvPr id="49" name="Rectangle 48"/>
              <p:cNvSpPr/>
              <p:nvPr/>
            </p:nvSpPr>
            <p:spPr>
              <a:xfrm>
                <a:off x="3818163" y="701956"/>
                <a:ext cx="5318523" cy="1659740"/>
              </a:xfrm>
              <a:prstGeom prst="rect">
                <a:avLst/>
              </a:prstGeom>
              <a:solidFill>
                <a:schemeClr val="bg1">
                  <a:lumMod val="9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Franklin Gothic Book" panose="020B0503020102020204" pitchFamily="34" charset="0"/>
                  <a:cs typeface="Open Sans Light"/>
                </a:endParaRPr>
              </a:p>
            </p:txBody>
          </p:sp>
          <p:sp>
            <p:nvSpPr>
              <p:cNvPr id="39" name="Rectangle 38"/>
              <p:cNvSpPr/>
              <p:nvPr/>
            </p:nvSpPr>
            <p:spPr>
              <a:xfrm>
                <a:off x="3818164" y="-82286"/>
                <a:ext cx="5325836" cy="775660"/>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Franklin Gothic Book" panose="020B0503020102020204" pitchFamily="34" charset="0"/>
                  <a:cs typeface="Open Sans Light"/>
                </a:endParaRPr>
              </a:p>
            </p:txBody>
          </p:sp>
          <p:sp>
            <p:nvSpPr>
              <p:cNvPr id="33" name="TextBox 32"/>
              <p:cNvSpPr txBox="1"/>
              <p:nvPr/>
            </p:nvSpPr>
            <p:spPr>
              <a:xfrm>
                <a:off x="4032771" y="-43628"/>
                <a:ext cx="4889307" cy="573440"/>
              </a:xfrm>
              <a:prstGeom prst="rect">
                <a:avLst/>
              </a:prstGeom>
              <a:noFill/>
            </p:spPr>
            <p:txBody>
              <a:bodyPr wrap="square" tIns="36000" rIns="36000" rtlCol="0">
                <a:spAutoFit/>
              </a:bodyPr>
              <a:lstStyle/>
              <a:p>
                <a:pPr algn="ctr"/>
                <a:r>
                  <a:rPr lang="en-US" sz="1600" dirty="0" smtClean="0">
                    <a:solidFill>
                      <a:schemeClr val="bg1"/>
                    </a:solidFill>
                    <a:latin typeface="Franklin Gothic Book" panose="020B0503020102020204" pitchFamily="34" charset="0"/>
                    <a:cs typeface="Open Sans Light"/>
                  </a:rPr>
                  <a:t>Learn how American Crystal Sugar Company uses Dell EMC </a:t>
                </a:r>
                <a:r>
                  <a:rPr lang="en-US" sz="1600" dirty="0" err="1" smtClean="0">
                    <a:solidFill>
                      <a:schemeClr val="bg1"/>
                    </a:solidFill>
                    <a:latin typeface="Franklin Gothic Book" panose="020B0503020102020204" pitchFamily="34" charset="0"/>
                    <a:cs typeface="Open Sans Light"/>
                  </a:rPr>
                  <a:t>ApplicationXtender</a:t>
                </a:r>
                <a:r>
                  <a:rPr lang="en-US" sz="1600" dirty="0" smtClean="0">
                    <a:solidFill>
                      <a:schemeClr val="bg1"/>
                    </a:solidFill>
                    <a:latin typeface="Franklin Gothic Book" panose="020B0503020102020204" pitchFamily="34" charset="0"/>
                    <a:cs typeface="Open Sans Light"/>
                  </a:rPr>
                  <a:t> to store electronic files, making document access a </a:t>
                </a:r>
              </a:p>
              <a:p>
                <a:pPr algn="ctr"/>
                <a:r>
                  <a:rPr lang="en-US" sz="1600" dirty="0" smtClean="0">
                    <a:solidFill>
                      <a:schemeClr val="bg1"/>
                    </a:solidFill>
                    <a:latin typeface="Franklin Gothic Book" panose="020B0503020102020204" pitchFamily="34" charset="0"/>
                    <a:cs typeface="Open Sans Light"/>
                  </a:rPr>
                  <a:t>“sweeter” experience for its employees.</a:t>
                </a:r>
                <a:endParaRPr lang="en-US" sz="1600" dirty="0">
                  <a:solidFill>
                    <a:schemeClr val="bg1"/>
                  </a:solidFill>
                  <a:latin typeface="Franklin Gothic Book" panose="020B0503020102020204" pitchFamily="34" charset="0"/>
                  <a:cs typeface="Open Sans Light"/>
                </a:endParaRPr>
              </a:p>
            </p:txBody>
          </p:sp>
          <p:sp>
            <p:nvSpPr>
              <p:cNvPr id="60" name="TextBox 59"/>
              <p:cNvSpPr txBox="1"/>
              <p:nvPr/>
            </p:nvSpPr>
            <p:spPr>
              <a:xfrm>
                <a:off x="4047698" y="882731"/>
                <a:ext cx="2270523" cy="1482972"/>
              </a:xfrm>
              <a:prstGeom prst="rect">
                <a:avLst/>
              </a:prstGeom>
              <a:noFill/>
            </p:spPr>
            <p:txBody>
              <a:bodyPr wrap="square" rtlCol="0">
                <a:spAutoFit/>
              </a:bodyPr>
              <a:lstStyle/>
              <a:p>
                <a:pPr>
                  <a:spcAft>
                    <a:spcPts val="400"/>
                  </a:spcAft>
                </a:pPr>
                <a:r>
                  <a:rPr lang="en-US" sz="1200" dirty="0">
                    <a:solidFill>
                      <a:schemeClr val="tx1">
                        <a:lumMod val="65000"/>
                        <a:lumOff val="35000"/>
                      </a:schemeClr>
                    </a:solidFill>
                    <a:latin typeface="Franklin Gothic Book" panose="020B0503020102020204" pitchFamily="34" charset="0"/>
                  </a:rPr>
                  <a:t>American Crystal Sugar </a:t>
                </a:r>
                <a:r>
                  <a:rPr lang="en-US" sz="1200" dirty="0" smtClean="0">
                    <a:solidFill>
                      <a:schemeClr val="tx1">
                        <a:lumMod val="65000"/>
                        <a:lumOff val="35000"/>
                      </a:schemeClr>
                    </a:solidFill>
                    <a:latin typeface="Franklin Gothic Book" panose="020B0503020102020204" pitchFamily="34" charset="0"/>
                  </a:rPr>
                  <a:t>Company is </a:t>
                </a:r>
                <a:r>
                  <a:rPr lang="en-US" sz="1200" dirty="0">
                    <a:solidFill>
                      <a:schemeClr val="tx1">
                        <a:lumMod val="65000"/>
                        <a:lumOff val="35000"/>
                      </a:schemeClr>
                    </a:solidFill>
                    <a:latin typeface="Franklin Gothic Book" panose="020B0503020102020204" pitchFamily="34" charset="0"/>
                  </a:rPr>
                  <a:t>an agricultural cooperative </a:t>
                </a:r>
                <a:r>
                  <a:rPr lang="en-US" sz="1200" dirty="0" smtClean="0">
                    <a:solidFill>
                      <a:schemeClr val="tx1">
                        <a:lumMod val="65000"/>
                        <a:lumOff val="35000"/>
                      </a:schemeClr>
                    </a:solidFill>
                    <a:latin typeface="Franklin Gothic Book" panose="020B0503020102020204" pitchFamily="34" charset="0"/>
                  </a:rPr>
                  <a:t>corporation owned </a:t>
                </a:r>
                <a:r>
                  <a:rPr lang="en-US" sz="1200" dirty="0">
                    <a:solidFill>
                      <a:schemeClr val="tx1">
                        <a:lumMod val="65000"/>
                        <a:lumOff val="35000"/>
                      </a:schemeClr>
                    </a:solidFill>
                    <a:latin typeface="Franklin Gothic Book" panose="020B0503020102020204" pitchFamily="34" charset="0"/>
                  </a:rPr>
                  <a:t>by </a:t>
                </a:r>
                <a:r>
                  <a:rPr lang="en-US" sz="1200" dirty="0" smtClean="0">
                    <a:solidFill>
                      <a:schemeClr val="tx1">
                        <a:lumMod val="65000"/>
                        <a:lumOff val="35000"/>
                      </a:schemeClr>
                    </a:solidFill>
                    <a:latin typeface="Franklin Gothic Book" panose="020B0503020102020204" pitchFamily="34" charset="0"/>
                  </a:rPr>
                  <a:t>~ </a:t>
                </a:r>
                <a:r>
                  <a:rPr lang="en-US" sz="1200" dirty="0">
                    <a:solidFill>
                      <a:schemeClr val="tx1">
                        <a:lumMod val="65000"/>
                        <a:lumOff val="35000"/>
                      </a:schemeClr>
                    </a:solidFill>
                    <a:latin typeface="Franklin Gothic Book" panose="020B0503020102020204" pitchFamily="34" charset="0"/>
                  </a:rPr>
                  <a:t>2,800 </a:t>
                </a:r>
                <a:r>
                  <a:rPr lang="en-US" sz="1200" dirty="0" err="1">
                    <a:solidFill>
                      <a:schemeClr val="tx1">
                        <a:lumMod val="65000"/>
                        <a:lumOff val="35000"/>
                      </a:schemeClr>
                    </a:solidFill>
                    <a:latin typeface="Franklin Gothic Book" panose="020B0503020102020204" pitchFamily="34" charset="0"/>
                  </a:rPr>
                  <a:t>sugarbeet</a:t>
                </a:r>
                <a:r>
                  <a:rPr lang="en-US" sz="1200" dirty="0">
                    <a:solidFill>
                      <a:schemeClr val="tx1">
                        <a:lumMod val="65000"/>
                        <a:lumOff val="35000"/>
                      </a:schemeClr>
                    </a:solidFill>
                    <a:latin typeface="Franklin Gothic Book" panose="020B0503020102020204" pitchFamily="34" charset="0"/>
                  </a:rPr>
                  <a:t> growers in the Minnesota and North </a:t>
                </a:r>
                <a:r>
                  <a:rPr lang="en-US" sz="1200" dirty="0" smtClean="0">
                    <a:solidFill>
                      <a:schemeClr val="tx1">
                        <a:lumMod val="65000"/>
                        <a:lumOff val="35000"/>
                      </a:schemeClr>
                    </a:solidFill>
                    <a:latin typeface="Franklin Gothic Book" panose="020B0503020102020204" pitchFamily="34" charset="0"/>
                  </a:rPr>
                  <a:t>Dakota areas of the Red River Valley. American Crystal wanted to access HR and Financial files digitally to improve efficiency, reduce paper storage costs, and increase security. It </a:t>
                </a:r>
                <a:r>
                  <a:rPr lang="en-US" sz="1200" dirty="0">
                    <a:solidFill>
                      <a:schemeClr val="tx1">
                        <a:lumMod val="65000"/>
                        <a:lumOff val="35000"/>
                      </a:schemeClr>
                    </a:solidFill>
                    <a:latin typeface="Franklin Gothic Book" panose="020B0503020102020204" pitchFamily="34" charset="0"/>
                  </a:rPr>
                  <a:t>sought </a:t>
                </a:r>
                <a:r>
                  <a:rPr lang="en-US" sz="1200" dirty="0" smtClean="0">
                    <a:solidFill>
                      <a:schemeClr val="tx1">
                        <a:lumMod val="65000"/>
                        <a:lumOff val="35000"/>
                      </a:schemeClr>
                    </a:solidFill>
                    <a:latin typeface="Franklin Gothic Book" panose="020B0503020102020204" pitchFamily="34" charset="0"/>
                  </a:rPr>
                  <a:t>a </a:t>
                </a:r>
                <a:r>
                  <a:rPr lang="en-US" sz="1200" dirty="0">
                    <a:solidFill>
                      <a:schemeClr val="tx1">
                        <a:lumMod val="65000"/>
                        <a:lumOff val="35000"/>
                      </a:schemeClr>
                    </a:solidFill>
                    <a:latin typeface="Franklin Gothic Book" panose="020B0503020102020204" pitchFamily="34" charset="0"/>
                  </a:rPr>
                  <a:t>solution with a solid reputation </a:t>
                </a:r>
                <a:r>
                  <a:rPr lang="en-US" sz="1200" dirty="0" smtClean="0">
                    <a:solidFill>
                      <a:schemeClr val="tx1">
                        <a:lumMod val="65000"/>
                        <a:lumOff val="35000"/>
                      </a:schemeClr>
                    </a:solidFill>
                    <a:latin typeface="Franklin Gothic Book" panose="020B0503020102020204" pitchFamily="34" charset="0"/>
                  </a:rPr>
                  <a:t>and a partner-vendor laser-focused on </a:t>
                </a:r>
                <a:r>
                  <a:rPr lang="en-US" sz="1200" dirty="0">
                    <a:solidFill>
                      <a:schemeClr val="tx1">
                        <a:lumMod val="65000"/>
                        <a:lumOff val="35000"/>
                      </a:schemeClr>
                    </a:solidFill>
                    <a:latin typeface="Franklin Gothic Book" panose="020B0503020102020204" pitchFamily="34" charset="0"/>
                  </a:rPr>
                  <a:t>customer </a:t>
                </a:r>
                <a:r>
                  <a:rPr lang="en-US" sz="1200" dirty="0" smtClean="0">
                    <a:solidFill>
                      <a:schemeClr val="tx1">
                        <a:lumMod val="65000"/>
                        <a:lumOff val="35000"/>
                      </a:schemeClr>
                    </a:solidFill>
                    <a:latin typeface="Franklin Gothic Book" panose="020B0503020102020204" pitchFamily="34" charset="0"/>
                  </a:rPr>
                  <a:t>service.</a:t>
                </a:r>
                <a:endParaRPr lang="en-US" sz="1200" dirty="0">
                  <a:solidFill>
                    <a:schemeClr val="tx1">
                      <a:lumMod val="65000"/>
                      <a:lumOff val="35000"/>
                    </a:schemeClr>
                  </a:solidFill>
                  <a:latin typeface="Franklin Gothic Book" panose="020B0503020102020204" pitchFamily="34" charset="0"/>
                </a:endParaRPr>
              </a:p>
            </p:txBody>
          </p:sp>
          <p:sp>
            <p:nvSpPr>
              <p:cNvPr id="63" name="TextBox 62"/>
              <p:cNvSpPr txBox="1"/>
              <p:nvPr/>
            </p:nvSpPr>
            <p:spPr>
              <a:xfrm>
                <a:off x="6750038" y="882731"/>
                <a:ext cx="2266958" cy="1482972"/>
              </a:xfrm>
              <a:prstGeom prst="rect">
                <a:avLst/>
              </a:prstGeom>
              <a:noFill/>
            </p:spPr>
            <p:txBody>
              <a:bodyPr wrap="square" rtlCol="0">
                <a:spAutoFit/>
              </a:bodyPr>
              <a:lstStyle/>
              <a:p>
                <a:pPr>
                  <a:spcAft>
                    <a:spcPts val="400"/>
                  </a:spcAft>
                </a:pPr>
                <a:r>
                  <a:rPr lang="en-US" sz="1200" dirty="0" smtClean="0">
                    <a:solidFill>
                      <a:schemeClr val="tx1">
                        <a:lumMod val="65000"/>
                        <a:lumOff val="35000"/>
                      </a:schemeClr>
                    </a:solidFill>
                    <a:latin typeface="Franklin Gothic Book" panose="020B0503020102020204" pitchFamily="34" charset="0"/>
                    <a:cs typeface="Open Sans Light"/>
                  </a:rPr>
                  <a:t>American Crystal worked with ISC Imaging as its trusted partner. Together, they selected Dell EMC </a:t>
                </a:r>
                <a:r>
                  <a:rPr lang="en-US" sz="1200" dirty="0" err="1" smtClean="0">
                    <a:solidFill>
                      <a:schemeClr val="tx1">
                        <a:lumMod val="65000"/>
                        <a:lumOff val="35000"/>
                      </a:schemeClr>
                    </a:solidFill>
                    <a:latin typeface="Franklin Gothic Book" panose="020B0503020102020204" pitchFamily="34" charset="0"/>
                    <a:cs typeface="Open Sans Light"/>
                  </a:rPr>
                  <a:t>ApplicationXtender</a:t>
                </a:r>
                <a:r>
                  <a:rPr lang="en-US" sz="1200" dirty="0" smtClean="0">
                    <a:solidFill>
                      <a:schemeClr val="tx1">
                        <a:lumMod val="65000"/>
                        <a:lumOff val="35000"/>
                      </a:schemeClr>
                    </a:solidFill>
                    <a:latin typeface="Franklin Gothic Book" panose="020B0503020102020204" pitchFamily="34" charset="0"/>
                    <a:cs typeface="Open Sans Light"/>
                  </a:rPr>
                  <a:t>. The solution is user friendly, and helps make document access easy, fast, and secure. It has permitted American Crystal to eliminate many file cabinets and other storage units. American Crystal plans to extend the use of </a:t>
                </a:r>
                <a:r>
                  <a:rPr lang="en-US" sz="1200" dirty="0" err="1" smtClean="0">
                    <a:solidFill>
                      <a:schemeClr val="tx1">
                        <a:lumMod val="65000"/>
                        <a:lumOff val="35000"/>
                      </a:schemeClr>
                    </a:solidFill>
                    <a:latin typeface="Franklin Gothic Book" panose="020B0503020102020204" pitchFamily="34" charset="0"/>
                    <a:cs typeface="Open Sans Light"/>
                  </a:rPr>
                  <a:t>ApplicationXtender</a:t>
                </a:r>
                <a:r>
                  <a:rPr lang="en-US" sz="1200" dirty="0" smtClean="0">
                    <a:solidFill>
                      <a:schemeClr val="tx1">
                        <a:lumMod val="65000"/>
                        <a:lumOff val="35000"/>
                      </a:schemeClr>
                    </a:solidFill>
                    <a:latin typeface="Franklin Gothic Book" panose="020B0503020102020204" pitchFamily="34" charset="0"/>
                    <a:cs typeface="Open Sans Light"/>
                  </a:rPr>
                  <a:t> to its Environmental, Agricultural, and Operations departments.</a:t>
                </a:r>
                <a:endParaRPr lang="en-US" sz="1200" dirty="0">
                  <a:solidFill>
                    <a:schemeClr val="tx1">
                      <a:lumMod val="65000"/>
                      <a:lumOff val="35000"/>
                    </a:schemeClr>
                  </a:solidFill>
                  <a:latin typeface="Franklin Gothic Book" panose="020B0503020102020204" pitchFamily="34" charset="0"/>
                  <a:cs typeface="Open Sans Light"/>
                </a:endParaRPr>
              </a:p>
            </p:txBody>
          </p:sp>
          <p:sp>
            <p:nvSpPr>
              <p:cNvPr id="46" name="TextBox 45"/>
              <p:cNvSpPr txBox="1"/>
              <p:nvPr/>
            </p:nvSpPr>
            <p:spPr>
              <a:xfrm>
                <a:off x="4023906" y="725094"/>
                <a:ext cx="1747198" cy="207715"/>
              </a:xfrm>
              <a:prstGeom prst="rect">
                <a:avLst/>
              </a:prstGeom>
              <a:noFill/>
            </p:spPr>
            <p:txBody>
              <a:bodyPr wrap="square" rtlCol="0">
                <a:spAutoFit/>
              </a:bodyPr>
              <a:lstStyle/>
              <a:p>
                <a:r>
                  <a:rPr lang="en-US" sz="1333" b="1" dirty="0">
                    <a:solidFill>
                      <a:schemeClr val="accent1"/>
                    </a:solidFill>
                    <a:latin typeface="Franklin Gothic Book" panose="020B0503020102020204" pitchFamily="34" charset="0"/>
                    <a:cs typeface="Open Sans Light"/>
                  </a:rPr>
                  <a:t>CHALLENGES</a:t>
                </a:r>
              </a:p>
            </p:txBody>
          </p:sp>
          <p:sp>
            <p:nvSpPr>
              <p:cNvPr id="47" name="TextBox 46"/>
              <p:cNvSpPr txBox="1"/>
              <p:nvPr/>
            </p:nvSpPr>
            <p:spPr>
              <a:xfrm>
                <a:off x="6750038" y="725094"/>
                <a:ext cx="1620299" cy="207715"/>
              </a:xfrm>
              <a:prstGeom prst="rect">
                <a:avLst/>
              </a:prstGeom>
              <a:noFill/>
            </p:spPr>
            <p:txBody>
              <a:bodyPr wrap="square" rtlCol="0">
                <a:spAutoFit/>
              </a:bodyPr>
              <a:lstStyle/>
              <a:p>
                <a:r>
                  <a:rPr lang="en-US" sz="1333" b="1" dirty="0">
                    <a:solidFill>
                      <a:schemeClr val="accent1"/>
                    </a:solidFill>
                    <a:latin typeface="Franklin Gothic Book" panose="020B0503020102020204" pitchFamily="34" charset="0"/>
                    <a:cs typeface="Open Sans Light"/>
                  </a:rPr>
                  <a:t>SOLUTION</a:t>
                </a:r>
              </a:p>
            </p:txBody>
          </p:sp>
          <p:cxnSp>
            <p:nvCxnSpPr>
              <p:cNvPr id="4" name="Straight Connector 3"/>
              <p:cNvCxnSpPr/>
              <p:nvPr/>
            </p:nvCxnSpPr>
            <p:spPr>
              <a:xfrm>
                <a:off x="6494626" y="935355"/>
                <a:ext cx="0" cy="1247139"/>
              </a:xfrm>
              <a:prstGeom prst="line">
                <a:avLst/>
              </a:prstGeom>
              <a:ln w="635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6172126" y="3299761"/>
              <a:ext cx="386746" cy="84218"/>
              <a:chOff x="5856351" y="-249871"/>
              <a:chExt cx="386746" cy="84218"/>
            </a:xfrm>
          </p:grpSpPr>
          <p:cxnSp>
            <p:nvCxnSpPr>
              <p:cNvPr id="11" name="Straight Connector 10"/>
              <p:cNvCxnSpPr/>
              <p:nvPr/>
            </p:nvCxnSpPr>
            <p:spPr>
              <a:xfrm>
                <a:off x="5856351" y="-249871"/>
                <a:ext cx="212854" cy="84218"/>
              </a:xfrm>
              <a:prstGeom prst="line">
                <a:avLst/>
              </a:prstGeom>
              <a:ln w="63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6056830" y="-245094"/>
                <a:ext cx="186267" cy="79441"/>
              </a:xfrm>
              <a:prstGeom prst="line">
                <a:avLst/>
              </a:prstGeom>
              <a:ln w="6350"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sp>
        <p:nvSpPr>
          <p:cNvPr id="3" name="Rectangle 2"/>
          <p:cNvSpPr/>
          <p:nvPr/>
        </p:nvSpPr>
        <p:spPr>
          <a:xfrm>
            <a:off x="5502545" y="6516475"/>
            <a:ext cx="6156533" cy="256545"/>
          </a:xfrm>
          <a:prstGeom prst="rect">
            <a:avLst/>
          </a:prstGeom>
        </p:spPr>
        <p:txBody>
          <a:bodyPr wrap="square">
            <a:spAutoFit/>
          </a:bodyPr>
          <a:lstStyle/>
          <a:p>
            <a:r>
              <a:rPr lang="en-US" sz="1067" dirty="0">
                <a:latin typeface="Franklin Gothic Book"/>
                <a:cs typeface="Franklin Gothic Book"/>
              </a:rPr>
              <a:t>For more information: </a:t>
            </a:r>
            <a:r>
              <a:rPr lang="en-US" sz="1067" dirty="0" smtClean="0">
                <a:latin typeface="Franklin Gothic Book"/>
                <a:cs typeface="Franklin Gothic Book"/>
                <a:hlinkClick r:id="rId5"/>
              </a:rPr>
              <a:t>Dell EMC </a:t>
            </a:r>
            <a:r>
              <a:rPr lang="en-US" sz="1067" dirty="0" err="1" smtClean="0">
                <a:latin typeface="Franklin Gothic Book"/>
                <a:cs typeface="Franklin Gothic Book"/>
                <a:hlinkClick r:id="rId5"/>
              </a:rPr>
              <a:t>ApplicationXtender</a:t>
            </a:r>
            <a:r>
              <a:rPr lang="en-US" sz="1067" dirty="0" smtClean="0">
                <a:latin typeface="Franklin Gothic Book"/>
                <a:cs typeface="Franklin Gothic Book"/>
              </a:rPr>
              <a:t>; </a:t>
            </a:r>
            <a:r>
              <a:rPr lang="en-US" sz="1067" dirty="0" smtClean="0">
                <a:latin typeface="Franklin Gothic Book"/>
                <a:cs typeface="Franklin Gothic Book"/>
                <a:hlinkClick r:id="rId6"/>
              </a:rPr>
              <a:t>ISC Imaging</a:t>
            </a:r>
            <a:endParaRPr lang="en-US" sz="1067" dirty="0">
              <a:latin typeface="Franklin Gothic Book"/>
              <a:cs typeface="Franklin Gothic Book"/>
            </a:endParaRPr>
          </a:p>
        </p:txBody>
      </p:sp>
      <p:sp>
        <p:nvSpPr>
          <p:cNvPr id="51" name="TextBox 50"/>
          <p:cNvSpPr txBox="1"/>
          <p:nvPr/>
        </p:nvSpPr>
        <p:spPr>
          <a:xfrm>
            <a:off x="1511369" y="1373608"/>
            <a:ext cx="3286249" cy="1815882"/>
          </a:xfrm>
          <a:prstGeom prst="rect">
            <a:avLst/>
          </a:prstGeom>
          <a:noFill/>
        </p:spPr>
        <p:txBody>
          <a:bodyPr wrap="square" rtlCol="0">
            <a:spAutoFit/>
          </a:bodyPr>
          <a:lstStyle/>
          <a:p>
            <a:r>
              <a:rPr lang="en-US" sz="1600" dirty="0" smtClean="0">
                <a:solidFill>
                  <a:schemeClr val="bg1"/>
                </a:solidFill>
                <a:latin typeface="Franklin Gothic Book" panose="020B0503020102020204" pitchFamily="34" charset="0"/>
              </a:rPr>
              <a:t>“</a:t>
            </a:r>
            <a:r>
              <a:rPr lang="en-US" sz="1600" dirty="0" err="1" smtClean="0">
                <a:solidFill>
                  <a:schemeClr val="bg1"/>
                </a:solidFill>
                <a:latin typeface="Franklin Gothic Book" panose="020B0503020102020204" pitchFamily="34" charset="0"/>
              </a:rPr>
              <a:t>ApplicationXtender</a:t>
            </a:r>
            <a:r>
              <a:rPr lang="en-US" sz="1600" dirty="0" smtClean="0">
                <a:solidFill>
                  <a:schemeClr val="bg1"/>
                </a:solidFill>
                <a:latin typeface="Franklin Gothic Book" panose="020B0503020102020204" pitchFamily="34" charset="0"/>
              </a:rPr>
              <a:t> has eliminated the need to find a physical file—</a:t>
            </a:r>
          </a:p>
          <a:p>
            <a:r>
              <a:rPr lang="en-US" sz="1600" dirty="0" smtClean="0">
                <a:solidFill>
                  <a:schemeClr val="bg1"/>
                </a:solidFill>
                <a:latin typeface="Franklin Gothic Book" panose="020B0503020102020204" pitchFamily="34" charset="0"/>
              </a:rPr>
              <a:t>which could have been misfiled, or on someone’s desk, or who knows where. Now, we can access documents without getting up to search—it’s at our fingertips.”</a:t>
            </a:r>
          </a:p>
        </p:txBody>
      </p:sp>
      <p:sp>
        <p:nvSpPr>
          <p:cNvPr id="42" name="TextBox 41"/>
          <p:cNvSpPr txBox="1"/>
          <p:nvPr/>
        </p:nvSpPr>
        <p:spPr>
          <a:xfrm>
            <a:off x="1511369" y="3320024"/>
            <a:ext cx="3119369" cy="502766"/>
          </a:xfrm>
          <a:prstGeom prst="rect">
            <a:avLst/>
          </a:prstGeom>
          <a:noFill/>
        </p:spPr>
        <p:txBody>
          <a:bodyPr wrap="square" rtlCol="0">
            <a:spAutoFit/>
          </a:bodyPr>
          <a:lstStyle/>
          <a:p>
            <a:r>
              <a:rPr lang="en-US" sz="1467" b="1" dirty="0" smtClean="0">
                <a:solidFill>
                  <a:schemeClr val="bg1"/>
                </a:solidFill>
                <a:latin typeface="Franklin Gothic Book" panose="020B0503020102020204" pitchFamily="34" charset="0"/>
                <a:cs typeface="Open Sans Light"/>
              </a:rPr>
              <a:t>Lisa </a:t>
            </a:r>
            <a:r>
              <a:rPr lang="en-US" sz="1467" b="1" dirty="0" err="1" smtClean="0">
                <a:solidFill>
                  <a:schemeClr val="bg1"/>
                </a:solidFill>
                <a:latin typeface="Franklin Gothic Book" panose="020B0503020102020204" pitchFamily="34" charset="0"/>
                <a:cs typeface="Open Sans Light"/>
              </a:rPr>
              <a:t>Borgen</a:t>
            </a:r>
            <a:endParaRPr lang="en-US" sz="1467" b="1" dirty="0" smtClean="0">
              <a:solidFill>
                <a:schemeClr val="bg1"/>
              </a:solidFill>
              <a:latin typeface="Franklin Gothic Book" panose="020B0503020102020204" pitchFamily="34" charset="0"/>
              <a:cs typeface="Open Sans Light"/>
            </a:endParaRPr>
          </a:p>
          <a:p>
            <a:r>
              <a:rPr lang="en-US" sz="1200" b="1" dirty="0" smtClean="0">
                <a:solidFill>
                  <a:schemeClr val="accent5">
                    <a:lumMod val="40000"/>
                    <a:lumOff val="60000"/>
                  </a:schemeClr>
                </a:solidFill>
                <a:latin typeface="Franklin Gothic Book" panose="020B0503020102020204" pitchFamily="34" charset="0"/>
                <a:cs typeface="Open Sans Light"/>
              </a:rPr>
              <a:t>Vice President of Administration</a:t>
            </a:r>
            <a:endParaRPr lang="en-US" sz="1200" b="1" dirty="0">
              <a:solidFill>
                <a:schemeClr val="accent5">
                  <a:lumMod val="40000"/>
                  <a:lumOff val="60000"/>
                </a:schemeClr>
              </a:solidFill>
              <a:latin typeface="Franklin Gothic Book" panose="020B0503020102020204" pitchFamily="34" charset="0"/>
              <a:cs typeface="Open Sans Light"/>
            </a:endParaRPr>
          </a:p>
        </p:txBody>
      </p:sp>
      <p:sp>
        <p:nvSpPr>
          <p:cNvPr id="48" name="TextBox 47"/>
          <p:cNvSpPr txBox="1"/>
          <p:nvPr/>
        </p:nvSpPr>
        <p:spPr>
          <a:xfrm>
            <a:off x="1511369" y="4626365"/>
            <a:ext cx="3279225" cy="318100"/>
          </a:xfrm>
          <a:prstGeom prst="rect">
            <a:avLst/>
          </a:prstGeom>
          <a:noFill/>
        </p:spPr>
        <p:txBody>
          <a:bodyPr wrap="square" rtlCol="0">
            <a:spAutoFit/>
          </a:bodyPr>
          <a:lstStyle/>
          <a:p>
            <a:r>
              <a:rPr lang="en-US" sz="1467" dirty="0" smtClean="0">
                <a:solidFill>
                  <a:schemeClr val="bg1"/>
                </a:solidFill>
                <a:latin typeface="Franklin Gothic Book" panose="020B0503020102020204" pitchFamily="34" charset="0"/>
                <a:cs typeface="Open Sans Light"/>
              </a:rPr>
              <a:t>Dell EMC </a:t>
            </a:r>
            <a:r>
              <a:rPr lang="en-US" sz="1467" dirty="0" err="1" smtClean="0">
                <a:solidFill>
                  <a:schemeClr val="bg1"/>
                </a:solidFill>
                <a:latin typeface="Franklin Gothic Book" panose="020B0503020102020204" pitchFamily="34" charset="0"/>
                <a:cs typeface="Open Sans Light"/>
              </a:rPr>
              <a:t>ApplicationXtender</a:t>
            </a:r>
            <a:endParaRPr lang="en-US" sz="1467" dirty="0">
              <a:solidFill>
                <a:schemeClr val="bg1"/>
              </a:solidFill>
              <a:latin typeface="Franklin Gothic Book" panose="020B0503020102020204" pitchFamily="34" charset="0"/>
              <a:cs typeface="Open Sans Light"/>
            </a:endParaRPr>
          </a:p>
        </p:txBody>
      </p:sp>
      <p:sp>
        <p:nvSpPr>
          <p:cNvPr id="71" name="TextBox 70"/>
          <p:cNvSpPr txBox="1"/>
          <p:nvPr/>
        </p:nvSpPr>
        <p:spPr>
          <a:xfrm>
            <a:off x="1511369" y="5132613"/>
            <a:ext cx="3307032" cy="543867"/>
          </a:xfrm>
          <a:prstGeom prst="rect">
            <a:avLst/>
          </a:prstGeom>
          <a:noFill/>
        </p:spPr>
        <p:txBody>
          <a:bodyPr wrap="square" rtlCol="0">
            <a:spAutoFit/>
          </a:bodyPr>
          <a:lstStyle/>
          <a:p>
            <a:r>
              <a:rPr lang="en-US" sz="1467" dirty="0" smtClean="0">
                <a:solidFill>
                  <a:schemeClr val="bg1"/>
                </a:solidFill>
                <a:latin typeface="Franklin Gothic Book" panose="020B0503020102020204" pitchFamily="34" charset="0"/>
                <a:cs typeface="Open Sans Light"/>
              </a:rPr>
              <a:t>Fast, secure document storage and retrieval</a:t>
            </a:r>
            <a:endParaRPr lang="en-US" sz="1467" dirty="0">
              <a:solidFill>
                <a:schemeClr val="bg1"/>
              </a:solidFill>
              <a:latin typeface="Franklin Gothic Book" panose="020B0503020102020204" pitchFamily="34" charset="0"/>
              <a:cs typeface="Open Sans Light"/>
            </a:endParaRPr>
          </a:p>
        </p:txBody>
      </p:sp>
      <p:sp>
        <p:nvSpPr>
          <p:cNvPr id="68" name="TextBox 67"/>
          <p:cNvSpPr txBox="1"/>
          <p:nvPr/>
        </p:nvSpPr>
        <p:spPr>
          <a:xfrm>
            <a:off x="1511369" y="5785009"/>
            <a:ext cx="3279225" cy="318100"/>
          </a:xfrm>
          <a:prstGeom prst="rect">
            <a:avLst/>
          </a:prstGeom>
          <a:noFill/>
        </p:spPr>
        <p:txBody>
          <a:bodyPr wrap="square" rtlCol="0">
            <a:spAutoFit/>
          </a:bodyPr>
          <a:lstStyle/>
          <a:p>
            <a:r>
              <a:rPr lang="en-US" sz="1467" dirty="0" smtClean="0">
                <a:solidFill>
                  <a:schemeClr val="bg1"/>
                </a:solidFill>
                <a:latin typeface="Franklin Gothic Book" panose="020B0503020102020204" pitchFamily="34" charset="0"/>
                <a:cs typeface="Open Sans Light"/>
              </a:rPr>
              <a:t>ISC Imaging</a:t>
            </a:r>
            <a:endParaRPr lang="en-US" sz="1467" dirty="0">
              <a:solidFill>
                <a:schemeClr val="bg1"/>
              </a:solidFill>
              <a:latin typeface="Franklin Gothic Book" panose="020B0503020102020204" pitchFamily="34" charset="0"/>
              <a:cs typeface="Open Sans Light"/>
            </a:endParaRPr>
          </a:p>
        </p:txBody>
      </p:sp>
      <p:sp>
        <p:nvSpPr>
          <p:cNvPr id="52" name="Rectangle 51"/>
          <p:cNvSpPr/>
          <p:nvPr/>
        </p:nvSpPr>
        <p:spPr>
          <a:xfrm>
            <a:off x="-44251" y="4610745"/>
            <a:ext cx="1615946" cy="381313"/>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Franklin Gothic Book" panose="020B0503020102020204" pitchFamily="34" charset="0"/>
              <a:cs typeface="Open Sans Light"/>
            </a:endParaRPr>
          </a:p>
        </p:txBody>
      </p:sp>
      <p:sp>
        <p:nvSpPr>
          <p:cNvPr id="61" name="TextBox 60"/>
          <p:cNvSpPr txBox="1"/>
          <p:nvPr/>
        </p:nvSpPr>
        <p:spPr>
          <a:xfrm>
            <a:off x="-25350" y="4631527"/>
            <a:ext cx="1560298" cy="307777"/>
          </a:xfrm>
          <a:prstGeom prst="rect">
            <a:avLst/>
          </a:prstGeom>
          <a:solidFill>
            <a:schemeClr val="accent1"/>
          </a:solidFill>
        </p:spPr>
        <p:txBody>
          <a:bodyPr wrap="square" rtlCol="0">
            <a:spAutoFit/>
          </a:bodyPr>
          <a:lstStyle>
            <a:defPPr>
              <a:defRPr lang="en-US"/>
            </a:defPPr>
            <a:lvl1pPr algn="ctr">
              <a:defRPr sz="900">
                <a:solidFill>
                  <a:schemeClr val="bg1"/>
                </a:solidFill>
                <a:latin typeface="Open Sans Light"/>
                <a:cs typeface="Open Sans Light"/>
              </a:defRPr>
            </a:lvl1pPr>
          </a:lstStyle>
          <a:p>
            <a:pPr algn="r"/>
            <a:r>
              <a:rPr lang="en-US" sz="1400" dirty="0">
                <a:latin typeface="Franklin Gothic Book" panose="020B0503020102020204" pitchFamily="34" charset="0"/>
              </a:rPr>
              <a:t>PRODUCT</a:t>
            </a:r>
          </a:p>
        </p:txBody>
      </p:sp>
      <p:sp>
        <p:nvSpPr>
          <p:cNvPr id="66" name="Rectangle 65"/>
          <p:cNvSpPr/>
          <p:nvPr/>
        </p:nvSpPr>
        <p:spPr>
          <a:xfrm>
            <a:off x="-44250" y="5172299"/>
            <a:ext cx="1615948" cy="381313"/>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Franklin Gothic Book" panose="020B0503020102020204" pitchFamily="34" charset="0"/>
              <a:cs typeface="Open Sans Light"/>
            </a:endParaRPr>
          </a:p>
        </p:txBody>
      </p:sp>
      <p:sp>
        <p:nvSpPr>
          <p:cNvPr id="53" name="TextBox 52"/>
          <p:cNvSpPr txBox="1"/>
          <p:nvPr/>
        </p:nvSpPr>
        <p:spPr>
          <a:xfrm>
            <a:off x="-32905" y="5197611"/>
            <a:ext cx="1544274" cy="307777"/>
          </a:xfrm>
          <a:prstGeom prst="rect">
            <a:avLst/>
          </a:prstGeom>
          <a:solidFill>
            <a:schemeClr val="accent1"/>
          </a:solidFill>
        </p:spPr>
        <p:txBody>
          <a:bodyPr wrap="square" rtlCol="0">
            <a:spAutoFit/>
          </a:bodyPr>
          <a:lstStyle>
            <a:defPPr>
              <a:defRPr lang="en-US"/>
            </a:defPPr>
            <a:lvl1pPr algn="ctr">
              <a:defRPr sz="900">
                <a:solidFill>
                  <a:schemeClr val="bg1"/>
                </a:solidFill>
                <a:latin typeface="Open Sans Light"/>
                <a:cs typeface="Open Sans Light"/>
              </a:defRPr>
            </a:lvl1pPr>
          </a:lstStyle>
          <a:p>
            <a:pPr algn="r"/>
            <a:r>
              <a:rPr lang="en-US" sz="1400" dirty="0" smtClean="0">
                <a:latin typeface="Franklin Gothic Book" panose="020B0503020102020204" pitchFamily="34" charset="0"/>
              </a:rPr>
              <a:t>BENEFITS</a:t>
            </a:r>
            <a:endParaRPr lang="en-US" sz="1400" dirty="0">
              <a:latin typeface="Franklin Gothic Book" panose="020B0503020102020204" pitchFamily="34" charset="0"/>
            </a:endParaRPr>
          </a:p>
        </p:txBody>
      </p:sp>
      <p:sp>
        <p:nvSpPr>
          <p:cNvPr id="59" name="Rectangle 58"/>
          <p:cNvSpPr/>
          <p:nvPr/>
        </p:nvSpPr>
        <p:spPr>
          <a:xfrm>
            <a:off x="-44250" y="5721796"/>
            <a:ext cx="1615947" cy="381313"/>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Franklin Gothic Book" panose="020B0503020102020204" pitchFamily="34" charset="0"/>
              <a:cs typeface="Open Sans Light"/>
            </a:endParaRPr>
          </a:p>
        </p:txBody>
      </p:sp>
      <p:sp>
        <p:nvSpPr>
          <p:cNvPr id="64" name="TextBox 63"/>
          <p:cNvSpPr txBox="1"/>
          <p:nvPr/>
        </p:nvSpPr>
        <p:spPr>
          <a:xfrm>
            <a:off x="-32905" y="5782508"/>
            <a:ext cx="1526616" cy="307777"/>
          </a:xfrm>
          <a:prstGeom prst="rect">
            <a:avLst/>
          </a:prstGeom>
          <a:solidFill>
            <a:schemeClr val="accent1"/>
          </a:solidFill>
        </p:spPr>
        <p:txBody>
          <a:bodyPr wrap="square" rtlCol="0">
            <a:spAutoFit/>
          </a:bodyPr>
          <a:lstStyle>
            <a:defPPr>
              <a:defRPr lang="en-US"/>
            </a:defPPr>
            <a:lvl1pPr algn="ctr">
              <a:defRPr sz="900">
                <a:solidFill>
                  <a:schemeClr val="bg1"/>
                </a:solidFill>
                <a:latin typeface="Open Sans Light"/>
                <a:cs typeface="Open Sans Light"/>
              </a:defRPr>
            </a:lvl1pPr>
          </a:lstStyle>
          <a:p>
            <a:pPr algn="r"/>
            <a:r>
              <a:rPr lang="en-US" sz="1400" dirty="0">
                <a:latin typeface="Franklin Gothic Book" panose="020B0503020102020204" pitchFamily="34" charset="0"/>
              </a:rPr>
              <a:t>PARTNER</a:t>
            </a:r>
          </a:p>
        </p:txBody>
      </p:sp>
      <p:sp>
        <p:nvSpPr>
          <p:cNvPr id="74" name="TextBox 73"/>
          <p:cNvSpPr txBox="1"/>
          <p:nvPr/>
        </p:nvSpPr>
        <p:spPr>
          <a:xfrm>
            <a:off x="127539" y="318553"/>
            <a:ext cx="4849706" cy="461665"/>
          </a:xfrm>
          <a:prstGeom prst="rect">
            <a:avLst/>
          </a:prstGeom>
          <a:noFill/>
        </p:spPr>
        <p:txBody>
          <a:bodyPr wrap="square" rtlCol="0">
            <a:spAutoFit/>
          </a:bodyPr>
          <a:lstStyle/>
          <a:p>
            <a:r>
              <a:rPr lang="en-US" sz="2400" b="1" dirty="0" smtClean="0">
                <a:solidFill>
                  <a:schemeClr val="bg1"/>
                </a:solidFill>
                <a:latin typeface="Franklin Gothic Book" panose="020B0503020102020204" pitchFamily="34" charset="0"/>
                <a:cs typeface="Open Sans Light"/>
              </a:rPr>
              <a:t>American Crystal Sugar Company</a:t>
            </a:r>
            <a:endParaRPr lang="en-US" sz="2400" dirty="0">
              <a:solidFill>
                <a:schemeClr val="bg1"/>
              </a:solidFill>
              <a:latin typeface="Franklin Gothic Book" panose="020B0503020102020204" pitchFamily="34" charset="0"/>
              <a:cs typeface="Open Sans Light"/>
            </a:endParaRPr>
          </a:p>
        </p:txBody>
      </p:sp>
      <p:grpSp>
        <p:nvGrpSpPr>
          <p:cNvPr id="5" name="Group 4"/>
          <p:cNvGrpSpPr/>
          <p:nvPr/>
        </p:nvGrpSpPr>
        <p:grpSpPr>
          <a:xfrm>
            <a:off x="5356415" y="5066503"/>
            <a:ext cx="6530550" cy="1397887"/>
            <a:chOff x="5339566" y="5087363"/>
            <a:chExt cx="6530550" cy="1397887"/>
          </a:xfrm>
        </p:grpSpPr>
        <p:sp>
          <p:nvSpPr>
            <p:cNvPr id="54" name="TextBox 53"/>
            <p:cNvSpPr txBox="1"/>
            <p:nvPr/>
          </p:nvSpPr>
          <p:spPr>
            <a:xfrm>
              <a:off x="7606607" y="5900282"/>
              <a:ext cx="2200669" cy="584968"/>
            </a:xfrm>
            <a:prstGeom prst="rect">
              <a:avLst/>
            </a:prstGeom>
            <a:noFill/>
          </p:spPr>
          <p:txBody>
            <a:bodyPr wrap="square" rtlCol="0">
              <a:spAutoFit/>
            </a:bodyPr>
            <a:lstStyle/>
            <a:p>
              <a:pPr algn="ctr"/>
              <a:r>
                <a:rPr lang="en-US" sz="1067" dirty="0" smtClean="0">
                  <a:latin typeface="Franklin Gothic Book" panose="020B0503020102020204" pitchFamily="34" charset="0"/>
                  <a:cs typeface="Open Sans Light"/>
                </a:rPr>
                <a:t>Storing files electronically has helped American Crystal increase efficiency and convenience</a:t>
              </a:r>
              <a:endParaRPr lang="en-US" sz="1067" dirty="0">
                <a:latin typeface="Franklin Gothic Book" panose="020B0503020102020204" pitchFamily="34" charset="0"/>
                <a:cs typeface="Open Sans Light"/>
              </a:endParaRPr>
            </a:p>
          </p:txBody>
        </p:sp>
        <p:sp>
          <p:nvSpPr>
            <p:cNvPr id="50" name="TextBox 49"/>
            <p:cNvSpPr txBox="1"/>
            <p:nvPr/>
          </p:nvSpPr>
          <p:spPr>
            <a:xfrm>
              <a:off x="5567335" y="5900282"/>
              <a:ext cx="2002403" cy="584968"/>
            </a:xfrm>
            <a:prstGeom prst="rect">
              <a:avLst/>
            </a:prstGeom>
            <a:noFill/>
          </p:spPr>
          <p:txBody>
            <a:bodyPr wrap="square" rtlCol="0">
              <a:spAutoFit/>
            </a:bodyPr>
            <a:lstStyle/>
            <a:p>
              <a:pPr algn="ctr"/>
              <a:r>
                <a:rPr lang="en-US" sz="1067" dirty="0" smtClean="0">
                  <a:latin typeface="Franklin Gothic Book" panose="020B0503020102020204" pitchFamily="34" charset="0"/>
                  <a:cs typeface="Open Sans Light"/>
                </a:rPr>
                <a:t>Getting rid of most paper has enabled American Crystal to reduce storage costs</a:t>
              </a:r>
              <a:endParaRPr lang="en-US" sz="1067" dirty="0">
                <a:latin typeface="Franklin Gothic Book" panose="020B0503020102020204" pitchFamily="34" charset="0"/>
                <a:cs typeface="Open Sans Light"/>
              </a:endParaRPr>
            </a:p>
          </p:txBody>
        </p:sp>
        <p:sp>
          <p:nvSpPr>
            <p:cNvPr id="67" name="TextBox 66"/>
            <p:cNvSpPr txBox="1"/>
            <p:nvPr/>
          </p:nvSpPr>
          <p:spPr>
            <a:xfrm>
              <a:off x="5339566" y="5127953"/>
              <a:ext cx="2250403" cy="297454"/>
            </a:xfrm>
            <a:prstGeom prst="rect">
              <a:avLst/>
            </a:prstGeom>
            <a:noFill/>
          </p:spPr>
          <p:txBody>
            <a:bodyPr wrap="square" rtlCol="0">
              <a:spAutoFit/>
            </a:bodyPr>
            <a:lstStyle/>
            <a:p>
              <a:pPr algn="ctr"/>
              <a:endParaRPr lang="en-US" sz="1333" b="1" dirty="0">
                <a:latin typeface="Franklin Gothic Book" panose="020B0503020102020204" pitchFamily="34" charset="0"/>
                <a:cs typeface="Open Sans Light"/>
              </a:endParaRPr>
            </a:p>
          </p:txBody>
        </p:sp>
        <p:sp>
          <p:nvSpPr>
            <p:cNvPr id="70" name="TextBox 69"/>
            <p:cNvSpPr txBox="1"/>
            <p:nvPr/>
          </p:nvSpPr>
          <p:spPr>
            <a:xfrm>
              <a:off x="6166316" y="5195905"/>
              <a:ext cx="1226522" cy="646331"/>
            </a:xfrm>
            <a:prstGeom prst="rect">
              <a:avLst/>
            </a:prstGeom>
            <a:noFill/>
          </p:spPr>
          <p:txBody>
            <a:bodyPr wrap="square" rtlCol="0">
              <a:spAutoFit/>
            </a:bodyPr>
            <a:lstStyle/>
            <a:p>
              <a:pPr algn="ctr"/>
              <a:r>
                <a:rPr lang="en-US" b="1" dirty="0" smtClean="0">
                  <a:solidFill>
                    <a:schemeClr val="accent1"/>
                  </a:solidFill>
                  <a:latin typeface="Arial" panose="020B0604020202020204" pitchFamily="34" charset="0"/>
                  <a:cs typeface="Arial" panose="020B0604020202020204" pitchFamily="34" charset="0"/>
                </a:rPr>
                <a:t>Eliminate Paper</a:t>
              </a:r>
              <a:endParaRPr lang="en-US" b="1" dirty="0">
                <a:solidFill>
                  <a:schemeClr val="accent1"/>
                </a:solidFill>
                <a:latin typeface="Arial" panose="020B0604020202020204" pitchFamily="34" charset="0"/>
                <a:cs typeface="Arial" panose="020B0604020202020204" pitchFamily="34" charset="0"/>
              </a:endParaRPr>
            </a:p>
          </p:txBody>
        </p:sp>
        <p:sp>
          <p:nvSpPr>
            <p:cNvPr id="55" name="TextBox 54"/>
            <p:cNvSpPr txBox="1"/>
            <p:nvPr/>
          </p:nvSpPr>
          <p:spPr>
            <a:xfrm>
              <a:off x="9715707" y="5900282"/>
              <a:ext cx="2154409" cy="584968"/>
            </a:xfrm>
            <a:prstGeom prst="rect">
              <a:avLst/>
            </a:prstGeom>
            <a:noFill/>
          </p:spPr>
          <p:txBody>
            <a:bodyPr wrap="square" rtlCol="0">
              <a:spAutoFit/>
            </a:bodyPr>
            <a:lstStyle/>
            <a:p>
              <a:pPr algn="ctr"/>
              <a:r>
                <a:rPr lang="en-US" sz="1067" dirty="0" smtClean="0">
                  <a:latin typeface="Franklin Gothic Book" panose="020B0503020102020204" pitchFamily="34" charset="0"/>
                  <a:cs typeface="Open Sans Light"/>
                </a:rPr>
                <a:t>American Crystal employees can now  securely access documents at their fingertips</a:t>
              </a:r>
              <a:endParaRPr lang="en-US" sz="1067" dirty="0">
                <a:latin typeface="Franklin Gothic Book" panose="020B0503020102020204" pitchFamily="34" charset="0"/>
                <a:cs typeface="Open Sans Light"/>
              </a:endParaRPr>
            </a:p>
          </p:txBody>
        </p:sp>
        <p:sp>
          <p:nvSpPr>
            <p:cNvPr id="69" name="TextBox 68"/>
            <p:cNvSpPr txBox="1"/>
            <p:nvPr/>
          </p:nvSpPr>
          <p:spPr>
            <a:xfrm>
              <a:off x="10510700" y="5195905"/>
              <a:ext cx="1131529" cy="646331"/>
            </a:xfrm>
            <a:prstGeom prst="rect">
              <a:avLst/>
            </a:prstGeom>
            <a:noFill/>
          </p:spPr>
          <p:txBody>
            <a:bodyPr wrap="square" rtlCol="0">
              <a:spAutoFit/>
            </a:bodyPr>
            <a:lstStyle/>
            <a:p>
              <a:pPr algn="ctr"/>
              <a:r>
                <a:rPr lang="en-US" b="1" dirty="0" smtClean="0">
                  <a:solidFill>
                    <a:schemeClr val="accent1"/>
                  </a:solidFill>
                  <a:latin typeface="Arial" panose="020B0604020202020204" pitchFamily="34" charset="0"/>
                  <a:cs typeface="Arial" panose="020B0604020202020204" pitchFamily="34" charset="0"/>
                </a:rPr>
                <a:t>Speed Access</a:t>
              </a:r>
              <a:endParaRPr lang="en-US" b="1" dirty="0">
                <a:solidFill>
                  <a:schemeClr val="accent1"/>
                </a:solidFill>
                <a:latin typeface="Arial" panose="020B0604020202020204" pitchFamily="34" charset="0"/>
                <a:cs typeface="Arial" panose="020B0604020202020204" pitchFamily="34" charset="0"/>
              </a:endParaRPr>
            </a:p>
          </p:txBody>
        </p:sp>
        <p:sp>
          <p:nvSpPr>
            <p:cNvPr id="73" name="TextBox 72"/>
            <p:cNvSpPr txBox="1"/>
            <p:nvPr/>
          </p:nvSpPr>
          <p:spPr>
            <a:xfrm>
              <a:off x="8334350" y="5195905"/>
              <a:ext cx="1271527" cy="646331"/>
            </a:xfrm>
            <a:prstGeom prst="rect">
              <a:avLst/>
            </a:prstGeom>
            <a:noFill/>
          </p:spPr>
          <p:txBody>
            <a:bodyPr wrap="square" rtlCol="0">
              <a:spAutoFit/>
            </a:bodyPr>
            <a:lstStyle/>
            <a:p>
              <a:pPr algn="ctr"/>
              <a:r>
                <a:rPr lang="en-US" b="1" dirty="0" smtClean="0">
                  <a:solidFill>
                    <a:schemeClr val="accent1"/>
                  </a:solidFill>
                  <a:latin typeface="Arial" panose="020B0604020202020204" pitchFamily="34" charset="0"/>
                  <a:cs typeface="Arial" panose="020B0604020202020204" pitchFamily="34" charset="0"/>
                </a:rPr>
                <a:t>Boost</a:t>
              </a:r>
            </a:p>
            <a:p>
              <a:pPr algn="ctr"/>
              <a:r>
                <a:rPr lang="en-US" b="1" dirty="0" smtClean="0">
                  <a:solidFill>
                    <a:schemeClr val="accent1"/>
                  </a:solidFill>
                  <a:latin typeface="Arial" panose="020B0604020202020204" pitchFamily="34" charset="0"/>
                  <a:cs typeface="Arial" panose="020B0604020202020204" pitchFamily="34" charset="0"/>
                </a:rPr>
                <a:t>Efficiency</a:t>
              </a:r>
              <a:endParaRPr lang="en-US" b="1" dirty="0">
                <a:solidFill>
                  <a:schemeClr val="accent1"/>
                </a:solidFill>
                <a:latin typeface="Arial" panose="020B0604020202020204" pitchFamily="34" charset="0"/>
                <a:cs typeface="Arial" panose="020B0604020202020204" pitchFamily="34" charset="0"/>
              </a:endParaRPr>
            </a:p>
          </p:txBody>
        </p:sp>
        <p:pic>
          <p:nvPicPr>
            <p:cNvPr id="5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1122" y="5320140"/>
              <a:ext cx="483228" cy="483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 name="Picture 7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85696" y="5087363"/>
              <a:ext cx="964954" cy="909745"/>
            </a:xfrm>
            <a:prstGeom prst="rect">
              <a:avLst/>
            </a:prstGeom>
          </p:spPr>
        </p:pic>
      </p:grpSp>
      <p:pic>
        <p:nvPicPr>
          <p:cNvPr id="83" name="Picture 82" descr="EMC logo white_300dpi.png"/>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794215" y="6317251"/>
            <a:ext cx="846122" cy="294279"/>
          </a:xfrm>
          <a:prstGeom prst="rect">
            <a:avLst/>
          </a:prstGeom>
        </p:spPr>
      </p:pic>
      <p:pic>
        <p:nvPicPr>
          <p:cNvPr id="45" name="Picture 44"/>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9684435" y="4913642"/>
            <a:ext cx="1176643" cy="1176643"/>
          </a:xfrm>
          <a:prstGeom prst="rect">
            <a:avLst/>
          </a:prstGeom>
        </p:spPr>
      </p:pic>
      <p:pic>
        <p:nvPicPr>
          <p:cNvPr id="1026" name="Picture 2"/>
          <p:cNvPicPr>
            <a:picLocks noChangeAspect="1" noChangeArrowheads="1"/>
          </p:cNvPicPr>
          <p:nvPr/>
        </p:nvPicPr>
        <p:blipFill>
          <a:blip r:embed="rId11">
            <a:extLst>
              <a:ext uri="{BEBA8EAE-BF5A-486C-A8C5-ECC9F3942E4B}">
                <a14:imgProps xmlns:a14="http://schemas.microsoft.com/office/drawing/2010/main">
                  <a14:imgLayer r:embed="rId12">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536722" y="6317251"/>
            <a:ext cx="1027040" cy="354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3531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387</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Franklin Gothic Book</vt:lpstr>
      <vt:lpstr>Open Sans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CLM Story Graphic</dc:title>
  <dc:creator>Mancini, Joan</dc:creator>
  <cp:lastModifiedBy>Mallory Brothen</cp:lastModifiedBy>
  <cp:revision>184</cp:revision>
  <cp:lastPrinted>2016-06-13T15:41:13Z</cp:lastPrinted>
  <dcterms:created xsi:type="dcterms:W3CDTF">2016-03-07T03:33:05Z</dcterms:created>
  <dcterms:modified xsi:type="dcterms:W3CDTF">2016-12-05T18:51:08Z</dcterms:modified>
</cp:coreProperties>
</file>